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Host Grotesk Medium" panose="020B0504030402000203" pitchFamily="34" charset="77"/>
      <p:regular r:id="rId14"/>
    </p:embeddedFont>
    <p:embeddedFont>
      <p:font typeface="Roboto" panose="02000000000000000000" pitchFamily="2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3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211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97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Sales Strategy Analysis – New Product Launch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57424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data-driven examination of three distinct sales methods for our new stationery line, analyzing performance metrics to optimize future campaign strategies.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4996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45758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33060"/>
            <a:ext cx="30649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Abdulafeez Fakorede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300"/>
            <a:ext cx="14630400" cy="27909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3249692"/>
            <a:ext cx="6903125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Recommendations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44260" y="4233148"/>
            <a:ext cx="478393" cy="478393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23972" y="427303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35298" y="4306133"/>
            <a:ext cx="3761661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Prioritize Email + Call approach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435298" y="4765953"/>
            <a:ext cx="5747028" cy="956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combined method delivers the best performance with moderate resource investment, generating 89% more revenue per customer than email-only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48074" y="4233148"/>
            <a:ext cx="478393" cy="478393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527786" y="427303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39112" y="4306133"/>
            <a:ext cx="541782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Maintain Email campaigns for baseline reach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8139112" y="4765953"/>
            <a:ext cx="5747028" cy="637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email-only for low-effort base campaigns when resources are limited, as it provides reasonable returns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4260" y="6148149"/>
            <a:ext cx="478393" cy="478393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23972" y="618803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35298" y="6221135"/>
            <a:ext cx="3344704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Eliminate Call-only strategy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435298" y="6680954"/>
            <a:ext cx="5747028" cy="956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demonstrates low return despite high resource requirements, making it inefficient for future campaigns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48074" y="6148149"/>
            <a:ext cx="478393" cy="478393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527786" y="618803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8139112" y="6221135"/>
            <a:ext cx="381512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 engagement sweet spot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8139112" y="6680954"/>
            <a:ext cx="5747028" cy="637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particularly on new, highly engaged customers with 23-27 site visits for maximum revenue potential</a:t>
            </a:r>
            <a:endParaRPr lang="en-US" sz="16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AA32C3-CE60-19B9-D957-861FC1EDA1F6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47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23698"/>
            <a:ext cx="482762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5730835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welcome your insights and questions about the analysis. Your feedback will help refine our sales strategy for the new stationery line.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666309"/>
            <a:ext cx="3285649" cy="62376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786" y="6666309"/>
            <a:ext cx="3193018" cy="623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AAF68C-8390-27A6-71F0-EC92E0C9A01E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47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237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530906" y="2101572"/>
            <a:ext cx="6277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Evaluate 3 sales methods for new stationery line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591991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campaigns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530906" y="3011448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Phone calls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3430905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Combined email + call approach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2246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530906" y="4302562"/>
            <a:ext cx="4989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Determine key performance indicators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792980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method generated the highest revenue?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530906" y="5212437"/>
            <a:ext cx="68193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method demonstrates the greatest efficiency?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006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30906" y="6084094"/>
            <a:ext cx="33262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Develop recommendation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74512"/>
            <a:ext cx="681930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a data-driven strategy recommendation for future sales campaigns based on comprehensive analysis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447" y="566023"/>
            <a:ext cx="5146477" cy="643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Overview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7" y="1749623"/>
            <a:ext cx="6343650" cy="4228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3923" y="1852493"/>
            <a:ext cx="30431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15,000</a:t>
            </a:r>
            <a:endParaRPr lang="en-US" sz="5300" dirty="0"/>
          </a:p>
        </p:txBody>
      </p:sp>
      <p:sp>
        <p:nvSpPr>
          <p:cNvPr id="5" name="Text 2"/>
          <p:cNvSpPr/>
          <p:nvPr/>
        </p:nvSpPr>
        <p:spPr>
          <a:xfrm>
            <a:off x="7808833" y="278892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73923" y="3316367"/>
            <a:ext cx="304311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Total sample size analyzed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874335" y="1852493"/>
            <a:ext cx="304323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</a:t>
            </a:r>
            <a:endParaRPr lang="en-US" sz="5300" dirty="0"/>
          </a:p>
        </p:txBody>
      </p:sp>
      <p:sp>
        <p:nvSpPr>
          <p:cNvPr id="8" name="Text 5"/>
          <p:cNvSpPr/>
          <p:nvPr/>
        </p:nvSpPr>
        <p:spPr>
          <a:xfrm>
            <a:off x="11109365" y="278892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874335" y="3316367"/>
            <a:ext cx="3043238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period since product launch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224129" y="4551283"/>
            <a:ext cx="304311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5300" dirty="0"/>
          </a:p>
        </p:txBody>
      </p:sp>
      <p:sp>
        <p:nvSpPr>
          <p:cNvPr id="11" name="Text 8"/>
          <p:cNvSpPr/>
          <p:nvPr/>
        </p:nvSpPr>
        <p:spPr>
          <a:xfrm>
            <a:off x="9459039" y="548771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Sales Methods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24129" y="6015157"/>
            <a:ext cx="3043118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Distinct approaches tested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3923" y="6555462"/>
            <a:ext cx="6343650" cy="926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includes: Week since product launched, sales method, revenue, products sold, Years as Customers, website visit frequency, state orders shipped to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76E1FA-4557-7A4A-FA1A-BAFA13B98943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83694"/>
            <a:ext cx="5802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32635"/>
            <a:ext cx="226814" cy="1624370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247418" y="2259449"/>
            <a:ext cx="3587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Standardize Method Names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7418" y="2749868"/>
            <a:ext cx="710279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Resolved inconsistent naming conventions across sales method entries to ensure accurate grouping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827026"/>
            <a:ext cx="226814" cy="1624370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587579" y="4053840"/>
            <a:ext cx="30283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Address Missing Values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7579" y="4544258"/>
            <a:ext cx="676263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1,074 missing revenue values using method-based averages to maintain dataset integrity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621417"/>
            <a:ext cx="226814" cy="1624370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927860" y="5848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Validate Outliers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7860" y="6338649"/>
            <a:ext cx="642235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Retained legitimate outliers after validation (e.g., high-value purchases from long-tenure customers)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372" y="402503"/>
            <a:ext cx="5773428" cy="471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Revenue by Sales Method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754023" y="9128641"/>
            <a:ext cx="13348573" cy="226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 Email brought in the highest total revenue, with Email + Call following closely behind, and then Call.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27804" y="8958977"/>
            <a:ext cx="15240" cy="565547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graph showing sales method&#10;&#10;AI-generated content may be incorrect.">
            <a:extLst>
              <a:ext uri="{FF2B5EF4-FFF2-40B4-BE49-F238E27FC236}">
                <a16:creationId xmlns:a16="http://schemas.microsoft.com/office/drawing/2014/main" id="{EADA99F2-6544-1574-62A0-434A06D7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72" y="1499616"/>
            <a:ext cx="7315200" cy="457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917EC2-BF63-EF79-C709-12F14F6D10A8}"/>
              </a:ext>
            </a:extLst>
          </p:cNvPr>
          <p:cNvSpPr txBox="1"/>
          <p:nvPr/>
        </p:nvSpPr>
        <p:spPr>
          <a:xfrm>
            <a:off x="881372" y="6406818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Insight: Email brought in the highest total revenue, with Email + Call following closely behind, and then Call.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E81DB5-D9BA-D83E-B2F0-0B8323FBB982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1119" y="891088"/>
            <a:ext cx="4221242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number of Sales per Method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23543" y="9090898"/>
            <a:ext cx="13400365" cy="434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 Email dominates in the number of orders, with Call coming next, and Email + Call in the third position. Notably, Email + Call outperformed Call in revenue, underlining the high value orders in Email + Call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06492" y="8928140"/>
            <a:ext cx="15240" cy="759857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Picture 5" descr="A graph of sales methods&#10;&#10;AI-generated content may be incorrect.">
            <a:extLst>
              <a:ext uri="{FF2B5EF4-FFF2-40B4-BE49-F238E27FC236}">
                <a16:creationId xmlns:a16="http://schemas.microsoft.com/office/drawing/2014/main" id="{C2DD2257-F0E3-441B-D267-4C58D40EA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19" y="1828800"/>
            <a:ext cx="7447121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8ADE9-6E3B-FF27-8C4A-799D9EB6FD17}"/>
              </a:ext>
            </a:extLst>
          </p:cNvPr>
          <p:cNvSpPr txBox="1"/>
          <p:nvPr/>
        </p:nvSpPr>
        <p:spPr>
          <a:xfrm>
            <a:off x="1219200" y="6643985"/>
            <a:ext cx="9601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Key Insight: Email dominates in the number of orders, with Call coming next, and Email + Call in the third position. Notably, Email + Call outperformed Call in revenue, underlining the high value orders in Email + Call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B3D68-99BA-C6EA-4B68-A67CA2A9645B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042" y="414933"/>
            <a:ext cx="3772495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Over Time</a:t>
            </a:r>
            <a:endParaRPr lang="en-US" sz="2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25270"/>
            <a:ext cx="11531600" cy="65893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8042" y="8902898"/>
            <a:ext cx="13574316" cy="452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Email shows strong initial performance but gradually declines, while Email + Call demonstrates consistent growth, overtaking Email by week 4. Call-only remains the least effective throughout the entire period.</a:t>
            </a:r>
            <a:endParaRPr lang="en-US" sz="11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03273-7C74-55CC-4B0E-842C6C870421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871" y="535781"/>
            <a:ext cx="6089571" cy="608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Behavior Insights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1" y="1436727"/>
            <a:ext cx="974169" cy="11690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0827" y="1631513"/>
            <a:ext cx="243554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Site Visit Impact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850827" y="2052757"/>
            <a:ext cx="1209770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increases steadily with site visits up to 26 interactions, then shows diminishing returns with highly frequent visitors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71" y="2605802"/>
            <a:ext cx="974169" cy="11690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50827" y="2800588"/>
            <a:ext cx="243554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Tenure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50827" y="3221831"/>
            <a:ext cx="1209770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Newer customers (0-3 years) generate significantly more revenue than long-term customers when targeted with these sales methods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1" y="3774877"/>
            <a:ext cx="974169" cy="11690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50827" y="3969663"/>
            <a:ext cx="2435543" cy="304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Purchase Volume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50827" y="4390906"/>
            <a:ext cx="12097702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most profitable sales transactions involve approximately 10 items per order, suggesting an optimal bundle size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67" y="5229510"/>
            <a:ext cx="3938183" cy="2566845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2113" y="5229510"/>
            <a:ext cx="3938183" cy="263590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4259" y="5229510"/>
            <a:ext cx="3938183" cy="25668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AC3F04-CA32-4E5F-E720-652152E9EE88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99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Metric to Monitor: ARPC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519029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Average Revenue per Customer per Sales Method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991" y="1367829"/>
            <a:ext cx="6609993" cy="340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comprehensive metric captures both the effectiveness and efficiency of each sales approach, providing a clear indicator of overall performance.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364070" y="1360527"/>
            <a:ext cx="50291" cy="340281"/>
          </a:xfrm>
          <a:prstGeom prst="rect">
            <a:avLst/>
          </a:prstGeom>
          <a:solidFill>
            <a:srgbClr val="95CC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16" y="2220670"/>
            <a:ext cx="283488" cy="28348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28853" y="218524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Weekly Tracking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22901" y="2504158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this metric on a weekly basis to identify trends and shifts in customer response</a:t>
            </a:r>
            <a:endParaRPr lang="en-US" sz="14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42" y="3212304"/>
            <a:ext cx="311837" cy="3118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8853" y="303513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Dynamic Adjustment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22901" y="3283152"/>
            <a:ext cx="6780014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performance data to guide real-time campaign optimization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0A5C9D-3064-475C-F9E6-0CE273231808}"/>
              </a:ext>
            </a:extLst>
          </p:cNvPr>
          <p:cNvSpPr/>
          <p:nvPr/>
        </p:nvSpPr>
        <p:spPr>
          <a:xfrm>
            <a:off x="12630912" y="7796355"/>
            <a:ext cx="1999488" cy="433245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F42E387-67A5-8D39-ED1A-F30A36B5E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975469"/>
              </p:ext>
            </p:extLst>
          </p:nvPr>
        </p:nvGraphicFramePr>
        <p:xfrm>
          <a:off x="414360" y="4232287"/>
          <a:ext cx="4868840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34420">
                  <a:extLst>
                    <a:ext uri="{9D8B030D-6E8A-4147-A177-3AD203B41FA5}">
                      <a16:colId xmlns:a16="http://schemas.microsoft.com/office/drawing/2014/main" val="4247466753"/>
                    </a:ext>
                  </a:extLst>
                </a:gridCol>
                <a:gridCol w="2434420">
                  <a:extLst>
                    <a:ext uri="{9D8B030D-6E8A-4147-A177-3AD203B41FA5}">
                      <a16:colId xmlns:a16="http://schemas.microsoft.com/office/drawing/2014/main" val="999396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Sales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ARPC by Sales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14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$47.60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0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$97.10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9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 +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$183.70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620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643</Words>
  <Application>Microsoft Macintosh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</vt:lpstr>
      <vt:lpstr>Arial</vt:lpstr>
      <vt:lpstr>Host Grotesk Medium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ABDULAFEEZ FAKOREDE</cp:lastModifiedBy>
  <cp:revision>2</cp:revision>
  <dcterms:created xsi:type="dcterms:W3CDTF">2025-06-25T17:33:55Z</dcterms:created>
  <dcterms:modified xsi:type="dcterms:W3CDTF">2025-06-25T17:54:20Z</dcterms:modified>
</cp:coreProperties>
</file>